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lear Sans Regular Bold" panose="020B06030302020203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1" autoAdjust="0"/>
    <p:restoredTop sz="95806" autoAdjust="0"/>
  </p:normalViewPr>
  <p:slideViewPr>
    <p:cSldViewPr>
      <p:cViewPr>
        <p:scale>
          <a:sx n="58" d="100"/>
          <a:sy n="58" d="100"/>
        </p:scale>
        <p:origin x="-88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etan/Downloads/Reactions%20Accenture%20project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053610264008227"/>
          <c:y val="0.10106200414195676"/>
          <c:w val="0.83535211245168595"/>
          <c:h val="0.804036952492030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'Reactions Accenture project'!$B$1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A100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'Reactions Accenture project'!$A$2:$A$6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'Reactions Accenture project'!$B$2:$B$6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C-E041-9F23-5E7FA147D4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2775999"/>
        <c:axId val="1820845919"/>
      </c:barChart>
      <c:catAx>
        <c:axId val="2062775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845919"/>
        <c:crosses val="autoZero"/>
        <c:auto val="1"/>
        <c:lblAlgn val="ctr"/>
        <c:lblOffset val="100"/>
        <c:noMultiLvlLbl val="0"/>
      </c:catAx>
      <c:valAx>
        <c:axId val="1820845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2775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64200" y="2629707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Analytics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591742-780B-BEF9-0C6E-2186E97AD13D}"/>
              </a:ext>
            </a:extLst>
          </p:cNvPr>
          <p:cNvSpPr txBox="1"/>
          <p:nvPr/>
        </p:nvSpPr>
        <p:spPr>
          <a:xfrm>
            <a:off x="8436952" y="2247899"/>
            <a:ext cx="73364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Social Buzz is a fast growing technology unicorn that need to adapt quickly to its global scale. Accenture has begun 3 month POC focusing on these tasks:</a:t>
            </a:r>
          </a:p>
          <a:p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Recommendations for successful IPO.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7682E-8DF6-3637-EF44-C8E67129D16F}"/>
              </a:ext>
            </a:extLst>
          </p:cNvPr>
          <p:cNvSpPr txBox="1"/>
          <p:nvPr/>
        </p:nvSpPr>
        <p:spPr>
          <a:xfrm>
            <a:off x="2711521" y="4755647"/>
            <a:ext cx="63504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Over </a:t>
            </a:r>
            <a:r>
              <a:rPr lang="en-US" sz="3200" b="1" u="sng" dirty="0">
                <a:solidFill>
                  <a:schemeClr val="bg1"/>
                </a:solidFill>
              </a:rPr>
              <a:t>100000</a:t>
            </a:r>
            <a:r>
              <a:rPr lang="en-US" sz="3200" b="1" dirty="0">
                <a:solidFill>
                  <a:schemeClr val="bg1"/>
                </a:solidFill>
              </a:rPr>
              <a:t> post per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bg1"/>
                </a:solidFill>
              </a:rPr>
              <a:t>36,500,000</a:t>
            </a:r>
            <a:r>
              <a:rPr lang="en-US" sz="3200" b="1" dirty="0">
                <a:solidFill>
                  <a:schemeClr val="bg1"/>
                </a:solidFill>
              </a:rPr>
              <a:t> content per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u="sng" dirty="0">
                <a:solidFill>
                  <a:schemeClr val="bg1"/>
                </a:solidFill>
              </a:rPr>
              <a:t>Analysis to find Social Buzz’s top 5 most popular categories of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5DCA17-22C5-97ED-C4D2-74146EF10247}"/>
              </a:ext>
            </a:extLst>
          </p:cNvPr>
          <p:cNvSpPr txBox="1"/>
          <p:nvPr/>
        </p:nvSpPr>
        <p:spPr>
          <a:xfrm>
            <a:off x="14291121" y="1117191"/>
            <a:ext cx="3385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Andrew Fleming</a:t>
            </a:r>
          </a:p>
          <a:p>
            <a:r>
              <a:rPr lang="en-US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C45F17-A6A3-1D74-7167-8D4F67DF05F6}"/>
              </a:ext>
            </a:extLst>
          </p:cNvPr>
          <p:cNvSpPr txBox="1"/>
          <p:nvPr/>
        </p:nvSpPr>
        <p:spPr>
          <a:xfrm>
            <a:off x="14291121" y="4310408"/>
            <a:ext cx="2853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b="1" dirty="0"/>
              <a:t>Marcus Rampton</a:t>
            </a:r>
          </a:p>
          <a:p>
            <a:r>
              <a:rPr lang="en-US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8ED3DC-E927-7461-DC31-9600A3F052C8}"/>
              </a:ext>
            </a:extLst>
          </p:cNvPr>
          <p:cNvSpPr txBox="1"/>
          <p:nvPr/>
        </p:nvSpPr>
        <p:spPr>
          <a:xfrm>
            <a:off x="14293092" y="7569400"/>
            <a:ext cx="285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Chetan </a:t>
            </a:r>
            <a:r>
              <a:rPr lang="en-US" sz="2800" b="1" dirty="0" err="1"/>
              <a:t>Goudar</a:t>
            </a:r>
            <a:endParaRPr lang="en-US" sz="2800" b="1" dirty="0"/>
          </a:p>
          <a:p>
            <a:r>
              <a:rPr lang="en-US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85861E-A4A2-C8E9-7F31-1A55964A8845}"/>
              </a:ext>
            </a:extLst>
          </p:cNvPr>
          <p:cNvSpPr txBox="1"/>
          <p:nvPr/>
        </p:nvSpPr>
        <p:spPr>
          <a:xfrm>
            <a:off x="3983385" y="1341422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8E0B22-69AE-8E7F-2707-280DF4A1F705}"/>
              </a:ext>
            </a:extLst>
          </p:cNvPr>
          <p:cNvSpPr txBox="1"/>
          <p:nvPr/>
        </p:nvSpPr>
        <p:spPr>
          <a:xfrm>
            <a:off x="5852377" y="2902089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9E8205-F1D7-8FBB-3127-0AE01055BA66}"/>
              </a:ext>
            </a:extLst>
          </p:cNvPr>
          <p:cNvSpPr txBox="1"/>
          <p:nvPr/>
        </p:nvSpPr>
        <p:spPr>
          <a:xfrm>
            <a:off x="7626237" y="4592408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CBBA89-A689-6AE9-E1DB-8F5C521AF507}"/>
              </a:ext>
            </a:extLst>
          </p:cNvPr>
          <p:cNvSpPr txBox="1"/>
          <p:nvPr/>
        </p:nvSpPr>
        <p:spPr>
          <a:xfrm>
            <a:off x="9545985" y="6204766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Modeling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84071B-859E-287A-C24B-984D3AABEF6C}"/>
              </a:ext>
            </a:extLst>
          </p:cNvPr>
          <p:cNvSpPr txBox="1"/>
          <p:nvPr/>
        </p:nvSpPr>
        <p:spPr>
          <a:xfrm>
            <a:off x="11337710" y="7872993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Insights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28BF82-65B4-5E7D-129E-4FAF17AF44F3}"/>
              </a:ext>
            </a:extLst>
          </p:cNvPr>
          <p:cNvSpPr txBox="1"/>
          <p:nvPr/>
        </p:nvSpPr>
        <p:spPr>
          <a:xfrm>
            <a:off x="2127159" y="3686264"/>
            <a:ext cx="28593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r>
              <a:rPr lang="en-US" dirty="0"/>
              <a:t>16</a:t>
            </a:r>
          </a:p>
          <a:p>
            <a:endParaRPr lang="en-US" dirty="0"/>
          </a:p>
          <a:p>
            <a:r>
              <a:rPr lang="en-US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0F8E2-AAD2-2FF4-D4D6-C9D81F11383E}"/>
              </a:ext>
            </a:extLst>
          </p:cNvPr>
          <p:cNvSpPr txBox="1"/>
          <p:nvPr/>
        </p:nvSpPr>
        <p:spPr>
          <a:xfrm>
            <a:off x="7283290" y="3685545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r>
              <a:rPr lang="en-US" dirty="0"/>
              <a:t>1897</a:t>
            </a:r>
          </a:p>
          <a:p>
            <a:endParaRPr lang="en-US" dirty="0"/>
          </a:p>
          <a:p>
            <a:r>
              <a:rPr lang="en-US" dirty="0"/>
              <a:t>Reactions to Animal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CFB75-B6C0-0273-7E81-D08F54B590B9}"/>
              </a:ext>
            </a:extLst>
          </p:cNvPr>
          <p:cNvSpPr txBox="1"/>
          <p:nvPr/>
        </p:nvSpPr>
        <p:spPr>
          <a:xfrm>
            <a:off x="12288328" y="4239542"/>
            <a:ext cx="3374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January Month</a:t>
            </a:r>
          </a:p>
          <a:p>
            <a:pPr algn="ctr"/>
            <a:r>
              <a:rPr lang="en-US" sz="3600" b="1" dirty="0"/>
              <a:t>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4A05504-5303-09E2-44B6-2135B54B86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2202213"/>
              </p:ext>
            </p:extLst>
          </p:nvPr>
        </p:nvGraphicFramePr>
        <p:xfrm>
          <a:off x="3962400" y="1383831"/>
          <a:ext cx="12725399" cy="7467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84356FB-F4AF-E511-4BD5-48EA2B0864BA}"/>
              </a:ext>
            </a:extLst>
          </p:cNvPr>
          <p:cNvSpPr txBox="1"/>
          <p:nvPr/>
        </p:nvSpPr>
        <p:spPr>
          <a:xfrm>
            <a:off x="3962400" y="571500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A100FF"/>
                </a:solidFill>
              </a:rPr>
              <a:t>Top 5 Categories By Aggregate Popularity Score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537227" y="8040771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E9FA-0032-371E-B8C9-AF3A48B3D1E6}"/>
              </a:ext>
            </a:extLst>
          </p:cNvPr>
          <p:cNvSpPr txBox="1"/>
          <p:nvPr/>
        </p:nvSpPr>
        <p:spPr>
          <a:xfrm>
            <a:off x="11537226" y="359682"/>
            <a:ext cx="5677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ANALYSITS</a:t>
            </a:r>
            <a:endParaRPr lang="en-US" sz="2400" dirty="0"/>
          </a:p>
          <a:p>
            <a:endParaRPr lang="en-US" dirty="0"/>
          </a:p>
          <a:p>
            <a:r>
              <a:rPr lang="en-US" sz="2800" dirty="0"/>
              <a:t>Animals and Science are the two most popular categories of content, showing that people enjoy “real-life” and “factual” content the most.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AAD9-B61F-8B6F-88C1-2874321676F5}"/>
              </a:ext>
            </a:extLst>
          </p:cNvPr>
          <p:cNvSpPr txBox="1"/>
          <p:nvPr/>
        </p:nvSpPr>
        <p:spPr>
          <a:xfrm>
            <a:off x="11537226" y="3328639"/>
            <a:ext cx="567746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INSIGHT</a:t>
            </a:r>
          </a:p>
          <a:p>
            <a:endParaRPr lang="en-US" dirty="0"/>
          </a:p>
          <a:p>
            <a:r>
              <a:rPr lang="en-US" sz="2400" dirty="0"/>
              <a:t>Food is a common theme with top 5 categories with “Healthy Eating” ranking the highest. This may give an indication to the audience within your user base. You could use this insight to create a campaign and work with healthy eating brands to boost user engagement.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B872F-FE69-B24D-CBFD-5674756814CA}"/>
              </a:ext>
            </a:extLst>
          </p:cNvPr>
          <p:cNvSpPr txBox="1"/>
          <p:nvPr/>
        </p:nvSpPr>
        <p:spPr>
          <a:xfrm>
            <a:off x="11555812" y="6972300"/>
            <a:ext cx="56774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STEPS</a:t>
            </a:r>
          </a:p>
          <a:p>
            <a:endParaRPr lang="en-US" dirty="0"/>
          </a:p>
          <a:p>
            <a:r>
              <a:rPr lang="en-US" sz="2400" dirty="0"/>
              <a:t>This ad-hoc analysis is insightful, but its time to take this analysis into large scale production for real-time understanding of your business. We can show you how to do this.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304</Words>
  <Application>Microsoft Macintosh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Graphik Regular</vt:lpstr>
      <vt:lpstr>Arial</vt:lpstr>
      <vt:lpstr>Calibri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chetan goudar</cp:lastModifiedBy>
  <cp:revision>16</cp:revision>
  <dcterms:created xsi:type="dcterms:W3CDTF">2006-08-16T00:00:00Z</dcterms:created>
  <dcterms:modified xsi:type="dcterms:W3CDTF">2024-01-21T15:05:16Z</dcterms:modified>
  <dc:identifier>DAEhDyfaYKE</dc:identifier>
</cp:coreProperties>
</file>